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85" r:id="rId3"/>
    <p:sldId id="258" r:id="rId4"/>
    <p:sldId id="259" r:id="rId5"/>
    <p:sldId id="260" r:id="rId6"/>
    <p:sldId id="264" r:id="rId7"/>
    <p:sldId id="263" r:id="rId8"/>
    <p:sldId id="28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1162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8FD9DF1-1D51-7114-3D2A-86F7323646A9}"/>
              </a:ext>
            </a:extLst>
          </p:cNvPr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D1111E0-D97D-31C2-6DE1-1415A8EF7919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CEF894-CA88-9B53-4893-737DBAA19B7C}"/>
              </a:ext>
            </a:extLst>
          </p:cNvPr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6B58378-F990-F86E-4D1E-999DDE8068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8F8F67A-711E-509C-049E-79C51D0C3D86}"/>
              </a:ext>
            </a:extLst>
          </p:cNvPr>
          <p:cNvSpPr/>
          <p:nvPr/>
        </p:nvSpPr>
        <p:spPr>
          <a:xfrm>
            <a:off x="4624388" y="228600"/>
            <a:ext cx="2057400" cy="20383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563B97D-1BF3-E6B9-F105-A31FE5C3D877}"/>
              </a:ext>
            </a:extLst>
          </p:cNvPr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D5F7221C-79A8-0EA2-2430-56A1EF1671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F191DFD0-99F2-4202-9D9C-D1441416D6A7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CDA9D46A-CF73-AC15-D76D-F34AC646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035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62FA52A-8FE9-25ED-D14F-BEDB5AA4A9D2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833643-08B7-9C8C-A8F2-4BBB65390F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9925AE-30A6-673E-476B-C8EC4421BA32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BED9E-A71C-465A-9B4A-DF54BD266728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0C093F-5C48-1FEE-3DDE-ADE6784124D8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D95AE5-4821-8996-BBC0-E29887DC85B0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4AA43-F142-4A1F-AB41-154F0A7B7B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4920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0E30C63-9E15-3557-941C-15149B5BE67B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3DF9B0C-3F2A-CB56-89C1-16DA1B0D75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3DF1CEEC-8348-1DB3-0748-ABA376665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CE4FD-2C7B-48D0-BA9A-F5E717396576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A8B6A3F6-55C8-3D76-71A0-8A381E12C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A12FB170-54AB-BCD0-9A07-8BB824957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7D02D-D6F1-4F93-961F-377634F6D5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83538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B41CCEF-7456-2299-F5FF-E6DFBC384BBE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38FCA743-853E-D328-C318-F800F8D76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12EC8-5AF4-4274-B779-E5ACCB645E47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2CD83404-4493-B927-0186-3ED3AED67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F70552B-2274-F976-28D3-EFD441C1F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5D1E4-0C47-4D20-B73A-3ED0B3D693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77435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E14E4AD-36AF-91E2-4337-B941B028C915}"/>
              </a:ext>
            </a:extLst>
          </p:cNvPr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D30DFB-4B78-EC10-D93D-EB9F558079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F648383C-2838-C252-A01B-38BBA463E5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8D605-8AA4-45AB-8FBD-76FD914ABDC4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767BAE6F-C8E2-E5C8-9ADB-8FC7A15F9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59213" y="6423025"/>
            <a:ext cx="33162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5220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921AE96-A4F9-99C5-ECEA-06EEAEA1C80E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364308-F357-B984-32F4-BB1791F635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388" y="3370263"/>
            <a:ext cx="220662" cy="3698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03D1C1ED-BE7E-47EF-9E00-32BBD2DC02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0F6DD-FC51-426D-BDE4-64AAB14FF5F3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7A9B5055-A7C0-D40F-F009-586138BD9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7FA2B27D-2D31-591B-B52B-79C6710B8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AE352-2619-429F-BB1F-224B5D102C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13517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74357B8-BA47-7F5F-30C1-B949D32FFEB4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407F98-A3D6-15A8-97A0-C2DFF45E10F5}"/>
              </a:ext>
            </a:extLst>
          </p:cNvPr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F60C09-803B-5414-8BA4-CF2E92D36E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" y="4632325"/>
            <a:ext cx="220663" cy="3698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C2BF6CBA-AA83-E82C-1283-6FA8889AC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93FB5-84C5-4175-9533-EC5022FC0080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16F405DC-0C9B-9CCE-6F45-200D84C32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E3C771EC-8A91-5B46-14B7-E327F42AB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2D031-C110-4395-9378-DA4D1EE65D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82579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87671ED-B116-9C74-B74A-F1C00CAEF3AE}"/>
              </a:ext>
            </a:extLst>
          </p:cNvPr>
          <p:cNvSpPr/>
          <p:nvPr/>
        </p:nvSpPr>
        <p:spPr>
          <a:xfrm>
            <a:off x="282575" y="228600"/>
            <a:ext cx="6386513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7EBEE98-F44F-DF0C-95DD-50FF518647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A24BCF-9071-E269-1D83-B0F7D18DCE36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6EC64F3D-5A8F-0974-CB02-4BD4C2D281A2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5211763" y="6235700"/>
            <a:ext cx="134937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191CBD0-40A6-4D8E-A981-E09EA14BE6EB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BF3379F1-B3C2-BC2B-40E5-8648AAB22DA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81000" y="6235700"/>
            <a:ext cx="4648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B5803B76-1763-744A-6342-131FB6CC084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3A99A-0083-44E1-AC33-E374F764FD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56082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9FBD485-658F-8B41-9E4C-35A4DC515A56}"/>
              </a:ext>
            </a:extLst>
          </p:cNvPr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C55738-A810-11BC-3B47-1948E9B42B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5C9275-8AE7-8BD2-80B1-9C22CDE4525E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AE9E16-F443-C481-ED76-3953BDC7A0BB}"/>
              </a:ext>
            </a:extLst>
          </p:cNvPr>
          <p:cNvSpPr/>
          <p:nvPr/>
        </p:nvSpPr>
        <p:spPr>
          <a:xfrm>
            <a:off x="4624388" y="4535488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2602B5D6-1D9F-86F4-E94F-A8B6357D0BD0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3048000" y="6235700"/>
            <a:ext cx="134778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C52C7A9-3185-4737-A2C1-F7EEF3E6F6F7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69B620CA-85E7-38C0-08C8-E1EEBB09113B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381000" y="6235700"/>
            <a:ext cx="2590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F5A4F127-9D3F-F29F-F4CE-8B9B4355FF53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CFF16-1586-4BCA-B081-5200E85781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05569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6D04696-EC20-05D7-B521-3E759CD2C4E2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F24B329-82BB-D3C5-947D-4C35459164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9800" y="3370263"/>
            <a:ext cx="220663" cy="3698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E308669A-8EE4-D932-5DD7-25653BF82BB9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1B2C11-11CA-4B20-9817-06FEED37FAD6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AE8116D0-F601-3D19-D980-919C47FD763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95DFCA11-3EDC-9BB2-95D7-DBED5148519D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35387-F4DD-4130-AD39-6FC3521574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08888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1411B95-1A7E-0FA9-2876-A884CEC9003D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FFCB7F-2A09-3667-E63E-E26CF7D9C0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45FCD3C3-78A2-632E-1A90-2C1030A81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6017C-23A7-4470-B1F2-99D68CA25BCE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C584B2D-0C82-B4E7-C143-A7686BD54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EE132123-ACD8-BF73-714B-6E2C0DCF6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2A115-5C93-4CB0-9398-14430E1FBE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259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E135E48-E716-6039-4365-AB651F7A87FF}"/>
              </a:ext>
            </a:extLst>
          </p:cNvPr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E5AF14D-FB84-8416-40A9-154EA0B6CE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E629B82-EE47-83C6-CEDB-A08C8AABA8AF}"/>
              </a:ext>
            </a:extLst>
          </p:cNvPr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E710219-0AEE-CBF1-72D2-5D78BF56E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78088-1924-4CE2-B1F5-794E37260D07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99D0AA7-08F2-DCD3-4171-9F386B1DF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D86AF43-1915-41F5-417D-510885E00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79907-87E3-4239-9456-CC1957FBC9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33885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3FD567-B5D6-E475-370C-593E138B3208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60A852-4FE3-034E-9ECB-B9F75E5E67F0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593932" y="561181"/>
            <a:ext cx="260350" cy="55403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447F33E1-1E42-55CC-0559-9F03ADE71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2E425-3B7F-4B98-834A-2956ABE61334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3C09A0E-1E78-A04E-5499-3CF362302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DA6A8851-85F9-2D85-62CE-B45EEF8F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C5B50-E545-47FB-893C-FC50DEB3BD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7183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44794BD-E0D8-C405-0D66-9BEAD99D0779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E8C7C9-70DC-6EB0-1041-7469305170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rtlCol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F5175211-DAC7-E369-91BA-DC1997D1A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E49CF-7FC9-4CB5-BE7B-049E7668413C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EB44C33-6ADF-C8FB-F813-A362A870D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EA4E1209-C000-0014-6316-56590BE15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143DD-CB4A-4E3D-9ABD-F5F53E7BB4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239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F2FD4B5-965A-51FC-1DC9-F9133D852D71}"/>
              </a:ext>
            </a:extLst>
          </p:cNvPr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A752BF0-9CBB-68F9-1BDA-CFA9664F6E22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EBF5949-55A4-413A-E018-25F259E71123}"/>
              </a:ext>
            </a:extLst>
          </p:cNvPr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D9ADAB4-33FF-27B7-1C80-5C7E1FBCC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rIns="45720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7E1AC0B-90C6-00AF-FE1A-CED2B7866933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C79653EC-0A7D-4339-8516-BBF9BAFACF7C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723C1EC3-38D7-9769-2ACC-AFA9EC8EC4F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417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8CDEB52-2ADD-B9EB-866D-2BFDF2826BB9}"/>
              </a:ext>
            </a:extLst>
          </p:cNvPr>
          <p:cNvSpPr/>
          <p:nvPr/>
        </p:nvSpPr>
        <p:spPr>
          <a:xfrm>
            <a:off x="658813" y="228600"/>
            <a:ext cx="82010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07776B-8597-E141-DFBE-1420C96A8C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3425" y="3111500"/>
            <a:ext cx="260350" cy="6143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40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26AE9DE-1151-B258-C4AC-B496EAF44A0E}"/>
              </a:ext>
            </a:extLst>
          </p:cNvPr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4ACE222-29F6-FEF4-0882-FA75C21BA70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813" y="6248400"/>
            <a:ext cx="1474787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9076B89-CE47-4F39-85C3-7CCF4CE76725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AEEFE05-60C4-D99B-1295-99304B68A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0" y="6248400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E920276-C498-8306-47D4-F39E61259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05800" y="6248400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A633A9-D1D7-4A48-99B6-BA544CD2B5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4662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F4D2AC0-DA7C-C2B9-C2ED-495DBC809CA7}"/>
              </a:ext>
            </a:extLst>
          </p:cNvPr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40DF161-A63E-7465-79B5-8D00FCA4F647}"/>
              </a:ext>
            </a:extLst>
          </p:cNvPr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407A40-EFA1-A742-AE17-B8285EC99C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CFBBD291-9DE2-C261-034D-667598BD5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4C484-60F2-4CB2-8D16-44924D22EF4D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623F22E7-B269-8FD1-A2E6-918442FD4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AB3F19C8-FEBA-B5FB-D5CB-999118A68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85B2C-D63B-4CB9-AAB8-D0634B6A86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3786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F6CB54D-BC77-6802-EE83-C74314FA18FE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AD6F5F0-3491-BDFD-9F68-8C43125D72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6">
            <a:extLst>
              <a:ext uri="{FF2B5EF4-FFF2-40B4-BE49-F238E27FC236}">
                <a16:creationId xmlns:a16="http://schemas.microsoft.com/office/drawing/2014/main" id="{680A0C22-CBD1-CCF4-A455-0900E8DF7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DDE38-36F8-49C9-9D2A-B105622D18B2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3F71C34A-5858-DE1F-5096-646D71744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8">
            <a:extLst>
              <a:ext uri="{FF2B5EF4-FFF2-40B4-BE49-F238E27FC236}">
                <a16:creationId xmlns:a16="http://schemas.microsoft.com/office/drawing/2014/main" id="{C3FB3BCD-1238-A57D-24FA-352988824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AF45B-8B3F-4EB5-8E85-6D9372B296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6392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48C0412-CBB1-7DE9-320C-353EC557A7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0EE1716-7DF2-5F79-BCB0-55F1F9AF1539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23E2B7D1-2A5E-F407-E75B-682B61CAC59E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0BE68-9D29-42D7-A68A-03D09E36FDF1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7FFBE2AC-579E-DFCF-2E97-C220E4EB5B15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9290AF76-3725-4878-EC8C-67A0204CF9D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43843-C634-48D2-A272-E118E99BD0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9436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480A74-78D6-6E06-1D2F-EA275F7C40D4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2D145F-1CEF-4F64-8C2F-E248E96E3D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A08BEF57-F9DA-FA88-779F-93C878A7FFCE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24487-E7F5-4703-9694-BE0FFD8C3D9C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3F87FF63-9806-8C15-3DC5-54C5EC3D6ADA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056CAEB3-FD1F-0B0F-CF2D-553775AFFECD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21408-DDF6-45DF-81CC-7D4A310977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8011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ACBBD81F-6F81-5072-33FE-5255AC5C30A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8475" y="484188"/>
            <a:ext cx="7556500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D07B4941-6AE8-9784-BE68-AB3E1CBEF6E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8475" y="1981200"/>
            <a:ext cx="7556500" cy="41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FE090F-FB77-FA39-E919-13647441B8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94500" y="64230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595959"/>
                </a:solidFill>
                <a:latin typeface="Rockwell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fld id="{32B3A4FD-B2E0-42F7-97C8-39A17E402C30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D55DF-C192-939C-38B8-D81DF62F1A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1613" y="6423025"/>
            <a:ext cx="61229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C3491-EC8F-C8B7-656D-35D809052A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05800" y="242888"/>
            <a:ext cx="5540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bg1"/>
                </a:solidFill>
                <a:latin typeface="Rockwell" panose="02060603020205020403" pitchFamily="18" charset="0"/>
              </a:defRPr>
            </a:lvl1pPr>
          </a:lstStyle>
          <a:p>
            <a:pPr>
              <a:defRPr/>
            </a:pPr>
            <a:fld id="{95625A9B-87B1-49CA-8C67-B8A1A6D301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01" r:id="rId1"/>
    <p:sldLayoutId id="2147484502" r:id="rId2"/>
    <p:sldLayoutId id="2147484503" r:id="rId3"/>
    <p:sldLayoutId id="2147484504" r:id="rId4"/>
    <p:sldLayoutId id="2147484505" r:id="rId5"/>
    <p:sldLayoutId id="2147484506" r:id="rId6"/>
    <p:sldLayoutId id="2147484507" r:id="rId7"/>
    <p:sldLayoutId id="2147484508" r:id="rId8"/>
    <p:sldLayoutId id="2147484509" r:id="rId9"/>
    <p:sldLayoutId id="2147484510" r:id="rId10"/>
    <p:sldLayoutId id="2147484511" r:id="rId11"/>
    <p:sldLayoutId id="2147484512" r:id="rId12"/>
    <p:sldLayoutId id="2147484513" r:id="rId13"/>
    <p:sldLayoutId id="2147484514" r:id="rId14"/>
    <p:sldLayoutId id="2147484515" r:id="rId15"/>
    <p:sldLayoutId id="2147484516" r:id="rId16"/>
    <p:sldLayoutId id="2147484517" r:id="rId17"/>
    <p:sldLayoutId id="2147484518" r:id="rId18"/>
    <p:sldLayoutId id="2147484519" r:id="rId19"/>
    <p:sldLayoutId id="2147484520" r:id="rId2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9pPr>
    </p:titleStyle>
    <p:bodyStyle>
      <a:lvl1pPr marL="228600" indent="-228600" algn="l" rtl="0" eaLnBrk="0" fontAlgn="base" hangingPunct="0">
        <a:spcBef>
          <a:spcPts val="2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000" kern="1200">
          <a:solidFill>
            <a:srgbClr val="595959"/>
          </a:solidFill>
          <a:latin typeface="+mn-lt"/>
          <a:ea typeface="ＭＳ Ｐゴシック" charset="-128"/>
          <a:cs typeface="ＭＳ Ｐゴシック" charset="-128"/>
        </a:defRPr>
      </a:lvl1pPr>
      <a:lvl2pPr marL="4572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2pPr>
      <a:lvl3pPr marL="6858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3pPr>
      <a:lvl4pPr marL="9144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4pPr>
      <a:lvl5pPr marL="11430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2">
            <a:extLst>
              <a:ext uri="{FF2B5EF4-FFF2-40B4-BE49-F238E27FC236}">
                <a16:creationId xmlns:a16="http://schemas.microsoft.com/office/drawing/2014/main" id="{49618C78-BE2D-6744-3079-C6705FD44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475" y="433388"/>
            <a:ext cx="7556500" cy="1116012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				</a:t>
            </a:r>
          </a:p>
        </p:txBody>
      </p:sp>
      <p:sp>
        <p:nvSpPr>
          <p:cNvPr id="22531" name="Subtitle 2">
            <a:extLst>
              <a:ext uri="{FF2B5EF4-FFF2-40B4-BE49-F238E27FC236}">
                <a16:creationId xmlns:a16="http://schemas.microsoft.com/office/drawing/2014/main" id="{A99C3B61-E07D-5C0F-34FC-311D9DAC58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2770188"/>
            <a:ext cx="7556500" cy="3355975"/>
          </a:xfrm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endParaRPr lang="en-US" altLang="en-US" sz="3600" dirty="0">
              <a:solidFill>
                <a:schemeClr val="tx2">
                  <a:lumMod val="75000"/>
                  <a:lumOff val="25000"/>
                </a:schemeClr>
              </a:solidFill>
              <a:ea typeface="ＭＳ Ｐゴシック" panose="020B0600070205080204" pitchFamily="34" charset="-128"/>
            </a:endParaRP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360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2024 </a:t>
            </a:r>
            <a:r>
              <a:rPr lang="en-US" altLang="en-US" sz="3600" dirty="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Oral Exam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3600" dirty="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Case #5 Submission template</a:t>
            </a:r>
          </a:p>
        </p:txBody>
      </p:sp>
      <p:pic>
        <p:nvPicPr>
          <p:cNvPr id="22532" name="Picture 2">
            <a:extLst>
              <a:ext uri="{FF2B5EF4-FFF2-40B4-BE49-F238E27FC236}">
                <a16:creationId xmlns:a16="http://schemas.microsoft.com/office/drawing/2014/main" id="{53C86BDE-800C-CB27-217D-DD2C6996AB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9588" y="519113"/>
            <a:ext cx="2265362" cy="164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69BFD131-0A11-2868-D8F8-253861306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Prosthodontic Rehabilitation Plan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98306F65-C39D-F68C-1FAB-492317A1FA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Prosthodontic Rehabilitation Plan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F92CC37C-A288-FA02-54F6-76D6440DA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Informed Consent (insert) </a:t>
            </a:r>
            <a:br>
              <a:rPr lang="en-US" altLang="en-US">
                <a:ea typeface="ＭＳ Ｐゴシック" panose="020B0600070205080204" pitchFamily="34" charset="-128"/>
              </a:rPr>
            </a:b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id="{C60118C3-1D0E-B1BD-2944-5B3FA3E1AC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(de-identify your document)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B61F1003-A0E5-741B-A7F1-91FEB6811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Alternative Treatment Plans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B3994274-63EF-E697-F994-2FB7D675B2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alternative treatment plans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C231EEAE-6606-FC65-33E0-46010FEAB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Implant Surgery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0DCC4DCF-D37E-92D2-9E02-52C7CCBC5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Operative report of actual implant surgery.  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Details to include instrumentation, materials techniques and implant information.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B284A90F-EB91-FA34-0CE8-DA43E6A04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Post Surgical Radiograph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E2CBC809-2159-BE88-8086-9BFAC2056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ea typeface="ＭＳ Ｐゴシック" panose="020B0600070205080204" pitchFamily="34" charset="-128"/>
              </a:rPr>
              <a:t> </a:t>
            </a:r>
            <a:r>
              <a:rPr lang="en-US" altLang="en-US" sz="3200">
                <a:ea typeface="ＭＳ Ｐゴシック" panose="020B0600070205080204" pitchFamily="34" charset="-128"/>
              </a:rPr>
              <a:t>Include panoramic, periapical and /or CBCT if applicable with the date the radiograph was taken</a:t>
            </a:r>
            <a:endParaRPr lang="en-US" altLang="en-US" sz="40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35A6B8F2-DD45-C595-53CC-9A0E27D46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Post-Operative Care / Instructions</a:t>
            </a:r>
          </a:p>
        </p:txBody>
      </p:sp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F3115851-FB06-09B6-4DD7-8C8C62C113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You may scan a copy of the form/s that you use or type a narrative with details of post-operative instructions.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6496CAB2-04B3-FDFC-AFDB-464268E86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Maintenance</a:t>
            </a:r>
          </a:p>
        </p:txBody>
      </p:sp>
      <p:sp>
        <p:nvSpPr>
          <p:cNvPr id="37891" name="Content Placeholder 2">
            <a:extLst>
              <a:ext uri="{FF2B5EF4-FFF2-40B4-BE49-F238E27FC236}">
                <a16:creationId xmlns:a16="http://schemas.microsoft.com/office/drawing/2014/main" id="{BE16F04B-4A2B-5763-27BD-2080B806C7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your maintenance protocol for this patient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List this patients maintenance history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38159E91-6C9E-A308-E34E-A6B1F9693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Prosthetic Restoration</a:t>
            </a:r>
          </a:p>
        </p:txBody>
      </p:sp>
      <p:sp>
        <p:nvSpPr>
          <p:cNvPr id="38915" name="Content Placeholder 2">
            <a:extLst>
              <a:ext uri="{FF2B5EF4-FFF2-40B4-BE49-F238E27FC236}">
                <a16:creationId xmlns:a16="http://schemas.microsoft.com/office/drawing/2014/main" id="{57926B3A-7D06-3139-68D0-73629C0CC3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the type of implant restoration placed for this patient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6DA99992-0DD8-7C14-643D-513D604A8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Immediate post prosthetic placement radiograph</a:t>
            </a:r>
          </a:p>
        </p:txBody>
      </p:sp>
      <p:sp>
        <p:nvSpPr>
          <p:cNvPr id="39939" name="Content Placeholder 2">
            <a:extLst>
              <a:ext uri="{FF2B5EF4-FFF2-40B4-BE49-F238E27FC236}">
                <a16:creationId xmlns:a16="http://schemas.microsoft.com/office/drawing/2014/main" id="{A6EC871E-D0B5-709E-4CF5-8586AC81FF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Include panoramic, periapical and/or CBCT if applicable with the date the radiograph was taken.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B144966A-34E8-60A1-35D9-D94FB1A27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Occlusal view of maxillary arch photograph (date your photo)</a:t>
            </a:r>
          </a:p>
        </p:txBody>
      </p:sp>
      <p:sp>
        <p:nvSpPr>
          <p:cNvPr id="40963" name="Content Placeholder 2">
            <a:extLst>
              <a:ext uri="{FF2B5EF4-FFF2-40B4-BE49-F238E27FC236}">
                <a16:creationId xmlns:a16="http://schemas.microsoft.com/office/drawing/2014/main" id="{7D62491D-57C9-9A13-A6E1-BF747BFCD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1F1A19CD-B382-2AAA-4B9C-FEC4185D7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475" y="484188"/>
            <a:ext cx="7556500" cy="5260975"/>
          </a:xfrm>
        </p:spPr>
        <p:txBody>
          <a:bodyPr/>
          <a:lstStyle/>
          <a:p>
            <a:br>
              <a:rPr lang="en-US" altLang="en-US">
                <a:ea typeface="ＭＳ Ｐゴシック" panose="020B0600070205080204" pitchFamily="34" charset="-128"/>
              </a:rPr>
            </a:br>
            <a:br>
              <a:rPr lang="en-US" altLang="en-US">
                <a:ea typeface="ＭＳ Ｐゴシック" panose="020B0600070205080204" pitchFamily="34" charset="-128"/>
              </a:rPr>
            </a:b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Candidate #</a:t>
            </a:r>
            <a:br>
              <a:rPr lang="en-US" altLang="en-US">
                <a:ea typeface="ＭＳ Ｐゴシック" panose="020B0600070205080204" pitchFamily="34" charset="-128"/>
              </a:rPr>
            </a:br>
            <a:br>
              <a:rPr lang="en-US" altLang="en-US">
                <a:ea typeface="ＭＳ Ｐゴシック" panose="020B0600070205080204" pitchFamily="34" charset="-128"/>
              </a:rPr>
            </a:b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Case and Patient initials: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>
            <a:extLst>
              <a:ext uri="{FF2B5EF4-FFF2-40B4-BE49-F238E27FC236}">
                <a16:creationId xmlns:a16="http://schemas.microsoft.com/office/drawing/2014/main" id="{D1ABBE0F-D398-0690-0F62-802BC7BF9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Occlusal view of mandibular arch photograph (date your photo)</a:t>
            </a:r>
          </a:p>
        </p:txBody>
      </p:sp>
      <p:sp>
        <p:nvSpPr>
          <p:cNvPr id="41987" name="Content Placeholder 2">
            <a:extLst>
              <a:ext uri="{FF2B5EF4-FFF2-40B4-BE49-F238E27FC236}">
                <a16:creationId xmlns:a16="http://schemas.microsoft.com/office/drawing/2014/main" id="{A342A016-2231-E2C0-E196-D4996FE301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>
            <a:extLst>
              <a:ext uri="{FF2B5EF4-FFF2-40B4-BE49-F238E27FC236}">
                <a16:creationId xmlns:a16="http://schemas.microsoft.com/office/drawing/2014/main" id="{C537694E-7705-E889-EEDA-320B519CA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Frontal view in maximum intercuspation position photograph (date your photo)</a:t>
            </a:r>
          </a:p>
        </p:txBody>
      </p:sp>
      <p:sp>
        <p:nvSpPr>
          <p:cNvPr id="43011" name="Content Placeholder 2">
            <a:extLst>
              <a:ext uri="{FF2B5EF4-FFF2-40B4-BE49-F238E27FC236}">
                <a16:creationId xmlns:a16="http://schemas.microsoft.com/office/drawing/2014/main" id="{6AD716F8-91ED-5481-0CA9-DDAB5B6594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462EC139-C3FA-B507-AEC6-1A5E242F9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Left side photograph MIP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(date your photo)</a:t>
            </a:r>
          </a:p>
        </p:txBody>
      </p:sp>
      <p:sp>
        <p:nvSpPr>
          <p:cNvPr id="44035" name="Content Placeholder 2">
            <a:extLst>
              <a:ext uri="{FF2B5EF4-FFF2-40B4-BE49-F238E27FC236}">
                <a16:creationId xmlns:a16="http://schemas.microsoft.com/office/drawing/2014/main" id="{39C36597-6845-B3C0-53D1-FAF3E964B9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>
            <a:extLst>
              <a:ext uri="{FF2B5EF4-FFF2-40B4-BE49-F238E27FC236}">
                <a16:creationId xmlns:a16="http://schemas.microsoft.com/office/drawing/2014/main" id="{236885E4-3DDA-E085-B82E-054CD0BDD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Right side photograph MIP 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(date your photo)</a:t>
            </a:r>
          </a:p>
        </p:txBody>
      </p:sp>
      <p:sp>
        <p:nvSpPr>
          <p:cNvPr id="45059" name="Content Placeholder 2">
            <a:extLst>
              <a:ext uri="{FF2B5EF4-FFF2-40B4-BE49-F238E27FC236}">
                <a16:creationId xmlns:a16="http://schemas.microsoft.com/office/drawing/2014/main" id="{7A13CE1A-2EA1-D87E-C93B-EBBFA53DE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>
            <a:extLst>
              <a:ext uri="{FF2B5EF4-FFF2-40B4-BE49-F238E27FC236}">
                <a16:creationId xmlns:a16="http://schemas.microsoft.com/office/drawing/2014/main" id="{6DC9DCE6-49E2-EA3D-9821-D850CF816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For cases that involve implant supported/retained prostheses</a:t>
            </a:r>
          </a:p>
        </p:txBody>
      </p:sp>
      <p:sp>
        <p:nvSpPr>
          <p:cNvPr id="46083" name="Content Placeholder 2">
            <a:extLst>
              <a:ext uri="{FF2B5EF4-FFF2-40B4-BE49-F238E27FC236}">
                <a16:creationId xmlns:a16="http://schemas.microsoft.com/office/drawing/2014/main" id="{C35D6B26-5845-A5FD-E35A-CA3B4CA56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Insert photographic views of all implant attachment mechanisms (intra-oral)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Photographic views of tissue surface areas of the removable prostheses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(add slides if necessary)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>
            <a:extLst>
              <a:ext uri="{FF2B5EF4-FFF2-40B4-BE49-F238E27FC236}">
                <a16:creationId xmlns:a16="http://schemas.microsoft.com/office/drawing/2014/main" id="{EF196D15-9932-ADCC-5E40-EA17756B4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One year post prosthetic placement radiograph with date  </a:t>
            </a:r>
          </a:p>
        </p:txBody>
      </p:sp>
      <p:sp>
        <p:nvSpPr>
          <p:cNvPr id="47107" name="Content Placeholder 2">
            <a:extLst>
              <a:ext uri="{FF2B5EF4-FFF2-40B4-BE49-F238E27FC236}">
                <a16:creationId xmlns:a16="http://schemas.microsoft.com/office/drawing/2014/main" id="{5D947269-6660-10BF-4FAF-BB0F88A8A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6F0880F0-6DD0-34AE-4510-212D0D2FC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Revision (if necessary)</a:t>
            </a:r>
          </a:p>
        </p:txBody>
      </p:sp>
      <p:sp>
        <p:nvSpPr>
          <p:cNvPr id="48131" name="Content Placeholder 2">
            <a:extLst>
              <a:ext uri="{FF2B5EF4-FFF2-40B4-BE49-F238E27FC236}">
                <a16:creationId xmlns:a16="http://schemas.microsoft.com/office/drawing/2014/main" id="{DD86B19F-C322-2ADA-1601-A2A462FD3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If you provide information on a revision, provide a detailed explanation and other documentation that is necessary to evaluate the case.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>
            <a:extLst>
              <a:ext uri="{FF2B5EF4-FFF2-40B4-BE49-F238E27FC236}">
                <a16:creationId xmlns:a16="http://schemas.microsoft.com/office/drawing/2014/main" id="{7C037BDE-7809-D5E9-5CB2-D6B940743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49155" name="Content Placeholder 2">
            <a:extLst>
              <a:ext uri="{FF2B5EF4-FFF2-40B4-BE49-F238E27FC236}">
                <a16:creationId xmlns:a16="http://schemas.microsoft.com/office/drawing/2014/main" id="{03FAF17C-4709-BCD2-EC46-2EE4ED392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2D225399-7403-F8DE-B0A9-33E22DA26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Case # 5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FDA49F43-86BD-96CF-B8A1-1032A307A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Edentulous mandible or maxilla with four (4) or more root form implants supporting a fixed complete implant prosthesis. </a:t>
            </a:r>
          </a:p>
        </p:txBody>
      </p:sp>
      <p:sp>
        <p:nvSpPr>
          <p:cNvPr id="24580" name="TextBox 3">
            <a:extLst>
              <a:ext uri="{FF2B5EF4-FFF2-40B4-BE49-F238E27FC236}">
                <a16:creationId xmlns:a16="http://schemas.microsoft.com/office/drawing/2014/main" id="{AE192B06-18C1-7980-10E9-5670C7AC88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00" y="328613"/>
            <a:ext cx="446088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2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ts val="600"/>
              </a:spcBef>
              <a:buClr>
                <a:srgbClr val="B870B8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2pPr>
            <a:lvl3pPr marL="685800" indent="-228600">
              <a:spcBef>
                <a:spcPts val="6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3pPr>
            <a:lvl4pPr marL="914400" indent="-228600">
              <a:spcBef>
                <a:spcPts val="600"/>
              </a:spcBef>
              <a:buClr>
                <a:srgbClr val="B870B8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4pPr>
            <a:lvl5pPr marL="1143000" indent="-228600">
              <a:spcBef>
                <a:spcPts val="6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5pPr>
            <a:lvl6pPr marL="16002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6pPr>
            <a:lvl7pPr marL="20574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7pPr>
            <a:lvl8pPr marL="25146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8pPr>
            <a:lvl9pPr marL="29718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2B7772F1-F96A-654E-7C63-3CD34C03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Medical History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CC7A6F0A-8F00-AA5F-1D58-6D30E67AE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Write a narrative to provide a detailed medical history of the patient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B12E1B48-166B-7066-E2BC-C82DA0ABB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Patient Examination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D7720731-1CC5-E11C-CCB4-F1969EC4D1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460500"/>
            <a:ext cx="7556500" cy="5118100"/>
          </a:xfrm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the chief complaint and patients medical /dental histories.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the following: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ASA Classification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House Classification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Relevant past/and current medical history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Medications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Allergies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Missing teeth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Periodontal status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Occlusion/ Angle Classification</a:t>
            </a:r>
          </a:p>
          <a:p>
            <a:pPr lvl="1" eaLnBrk="1" hangingPunct="1"/>
            <a:endParaRPr lang="en-US" altLang="en-US">
              <a:ea typeface="ＭＳ Ｐゴシック" panose="020B0600070205080204" pitchFamily="34" charset="-128"/>
            </a:endParaRPr>
          </a:p>
          <a:p>
            <a:pPr lvl="1"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17F3B82A-F5A2-FDBD-9F4A-AEB3C8486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Social History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691C26D1-F2CF-9A84-D1E7-0CC59FADC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Smoking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Alcohol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Drug/substance abuse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207EE2FB-5B0B-7687-54ED-3AA71FCD3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Pre Implant placement radiograph</a:t>
            </a: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8530547C-B91D-8828-7895-B81184FEE5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363" y="1981200"/>
            <a:ext cx="7556500" cy="4144963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1882C556-E0E4-55AD-983F-53DB92401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Pre Surgical Photographs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0538DC15-314F-9C66-9A06-75F572D353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600200"/>
            <a:ext cx="7556500" cy="4941888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Include the date the photograph was taken</a:t>
            </a:r>
          </a:p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Views desired:	</a:t>
            </a:r>
          </a:p>
          <a:p>
            <a:pPr lvl="2">
              <a:defRPr/>
            </a:pPr>
            <a:r>
              <a:rPr lang="en-US" dirty="0"/>
              <a:t>Occlusal view of maxillary arch</a:t>
            </a:r>
            <a:endParaRPr lang="en-US" sz="1600" dirty="0"/>
          </a:p>
          <a:p>
            <a:pPr lvl="2">
              <a:defRPr/>
            </a:pPr>
            <a:r>
              <a:rPr lang="en-US" dirty="0"/>
              <a:t>Occlusal view of mandibular arch</a:t>
            </a:r>
            <a:endParaRPr lang="en-US" sz="1600" dirty="0"/>
          </a:p>
          <a:p>
            <a:pPr lvl="2">
              <a:defRPr/>
            </a:pPr>
            <a:r>
              <a:rPr lang="en-US" dirty="0"/>
              <a:t>Frontal view in Maximum </a:t>
            </a:r>
            <a:r>
              <a:rPr lang="en-US" dirty="0" err="1"/>
              <a:t>Intercuspation</a:t>
            </a:r>
            <a:r>
              <a:rPr lang="en-US" dirty="0"/>
              <a:t> Position (MIP)</a:t>
            </a:r>
            <a:endParaRPr lang="en-US" sz="1600" dirty="0"/>
          </a:p>
          <a:p>
            <a:pPr lvl="2">
              <a:defRPr/>
            </a:pPr>
            <a:r>
              <a:rPr lang="en-US" dirty="0"/>
              <a:t>Left side in MIP</a:t>
            </a:r>
            <a:endParaRPr lang="en-US" sz="1600" dirty="0"/>
          </a:p>
          <a:p>
            <a:pPr lvl="2">
              <a:defRPr/>
            </a:pPr>
            <a:r>
              <a:rPr lang="en-US" dirty="0"/>
              <a:t>Right side in MIP</a:t>
            </a:r>
            <a:endParaRPr lang="en-US" sz="1600" dirty="0"/>
          </a:p>
          <a:p>
            <a:pPr lvl="1">
              <a:defRPr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marL="228600" lvl="1" indent="0">
              <a:buFont typeface="Wingdings" panose="05000000000000000000" pitchFamily="2" charset="2"/>
              <a:buNone/>
              <a:defRPr/>
            </a:pPr>
            <a:r>
              <a:rPr lang="en-US" b="1" i="1" dirty="0"/>
              <a:t>Pre op photographs are optional. However, the more complete your case documentation is the easier it is for examiners to evaluate your case.</a:t>
            </a:r>
            <a:endParaRPr lang="en-US" altLang="en-US" b="1" i="1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10FCA778-175E-88BD-427F-1F4AED145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Treatment Planning/ Goals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44812529-A734-A958-A653-64301D3E8C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Surgical Plan/ Goals- provide details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561</TotalTime>
  <Words>492</Words>
  <Application>Microsoft Office PowerPoint</Application>
  <PresentationFormat>On-screen Show (4:3)</PresentationFormat>
  <Paragraphs>72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Rockwell</vt:lpstr>
      <vt:lpstr>Times New Roman</vt:lpstr>
      <vt:lpstr>Wingdings</vt:lpstr>
      <vt:lpstr>Advantage</vt:lpstr>
      <vt:lpstr>    </vt:lpstr>
      <vt:lpstr>   Candidate #   Case and Patient initials:</vt:lpstr>
      <vt:lpstr>Case # 5</vt:lpstr>
      <vt:lpstr>Medical History</vt:lpstr>
      <vt:lpstr>Patient Examination</vt:lpstr>
      <vt:lpstr>Social History</vt:lpstr>
      <vt:lpstr>Pre Implant placement radiograph</vt:lpstr>
      <vt:lpstr>Pre Surgical Photographs</vt:lpstr>
      <vt:lpstr>Treatment Planning/ Goals</vt:lpstr>
      <vt:lpstr>Prosthodontic Rehabilitation Plan</vt:lpstr>
      <vt:lpstr>Informed Consent (insert)  </vt:lpstr>
      <vt:lpstr>Alternative Treatment Plans</vt:lpstr>
      <vt:lpstr>Implant Surgery</vt:lpstr>
      <vt:lpstr>Post Surgical Radiograph</vt:lpstr>
      <vt:lpstr>Post-Operative Care / Instructions</vt:lpstr>
      <vt:lpstr>Maintenance</vt:lpstr>
      <vt:lpstr>Prosthetic Restoration</vt:lpstr>
      <vt:lpstr>Immediate post prosthetic placement radiograph</vt:lpstr>
      <vt:lpstr>Occlusal view of maxillary arch photograph (date your photo)</vt:lpstr>
      <vt:lpstr>Occlusal view of mandibular arch photograph (date your photo)</vt:lpstr>
      <vt:lpstr>Frontal view in maximum intercuspation position photograph (date your photo)</vt:lpstr>
      <vt:lpstr>Left side photograph MIP (date your photo)</vt:lpstr>
      <vt:lpstr>Right side photograph MIP  (date your photo)</vt:lpstr>
      <vt:lpstr>For cases that involve implant supported/retained prostheses</vt:lpstr>
      <vt:lpstr>One year post prosthetic placement radiograph with date  </vt:lpstr>
      <vt:lpstr>Revision (if necessary)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ABOI/ID Part II Case Presentation – Template</dc:title>
  <dc:creator>Kathleen Huttner</dc:creator>
  <cp:lastModifiedBy>Jenna Tucker</cp:lastModifiedBy>
  <cp:revision>36</cp:revision>
  <dcterms:created xsi:type="dcterms:W3CDTF">2011-01-07T16:33:43Z</dcterms:created>
  <dcterms:modified xsi:type="dcterms:W3CDTF">2023-06-20T16:39:31Z</dcterms:modified>
</cp:coreProperties>
</file>